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3" r:id="rId6"/>
    <p:sldId id="262" r:id="rId7"/>
    <p:sldId id="261" r:id="rId8"/>
    <p:sldId id="266" r:id="rId9"/>
    <p:sldId id="264" r:id="rId10"/>
    <p:sldId id="265" r:id="rId11"/>
    <p:sldId id="267" r:id="rId12"/>
    <p:sldId id="292" r:id="rId13"/>
    <p:sldId id="269" r:id="rId14"/>
    <p:sldId id="293" r:id="rId15"/>
    <p:sldId id="271" r:id="rId16"/>
    <p:sldId id="289" r:id="rId17"/>
    <p:sldId id="288" r:id="rId18"/>
    <p:sldId id="287" r:id="rId19"/>
    <p:sldId id="286" r:id="rId20"/>
    <p:sldId id="294" r:id="rId21"/>
    <p:sldId id="290" r:id="rId22"/>
    <p:sldId id="295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9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154" d="100"/>
          <a:sy n="154" d="100"/>
        </p:scale>
        <p:origin x="206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AF42B-816D-4424-A3C8-E3898B515C21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9A5A-6AFB-4E27-8264-B948FEB8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1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9A5A-6AFB-4E27-8264-B948FEB8F6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0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FDCA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| GSI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FDCA00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16.06.2016</a:t>
            </a:fld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Fachbereich Physik  |  Institut GSI  |  K. Anderle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83" y="6395057"/>
            <a:ext cx="1313730" cy="418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sl-SI" dirty="0"/>
              <a:t>Kristjan Anderle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1283866"/>
          </a:xfrm>
        </p:spPr>
        <p:txBody>
          <a:bodyPr/>
          <a:lstStyle/>
          <a:p>
            <a:r>
              <a:rPr lang="en-US" dirty="0"/>
              <a:t>In Silico Comparison of Photons versus Carbon Ions in Single Fraction Therapy</a:t>
            </a:r>
            <a:br>
              <a:rPr lang="sl-SI" dirty="0"/>
            </a:br>
            <a:r>
              <a:rPr lang="en-US" dirty="0"/>
              <a:t>of Lung Cancer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5014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hasesContou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825" y="1988840"/>
            <a:ext cx="4000115" cy="31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651945"/>
            <a:ext cx="4393725" cy="2145207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421136" cy="45061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Quality assurance with qualitative and quantitative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Extensive verification</a:t>
            </a:r>
            <a:r>
              <a:rPr lang="sl-SI" dirty="0"/>
              <a:t>, with over </a:t>
            </a:r>
            <a:r>
              <a:rPr lang="en-US" dirty="0"/>
              <a:t>1000 deformable image registrations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Deformable Image Registration Quality Assurance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59" y="2780928"/>
            <a:ext cx="562004" cy="1889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5006" y="494116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Jacobian map of vector field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0484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2552181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102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 patients, 26 tumors</a:t>
            </a:r>
            <a:r>
              <a:rPr lang="sl-SI" dirty="0"/>
              <a:t> (each tumor 1 x 24 Gy)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volume:</a:t>
            </a:r>
            <a:r>
              <a:rPr lang="sl-SI" dirty="0"/>
              <a:t> 2.9 cm</a:t>
            </a:r>
            <a:r>
              <a:rPr lang="sl-SI" baseline="30000" dirty="0"/>
              <a:t>3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tumor motion:</a:t>
            </a:r>
            <a:r>
              <a:rPr lang="sl-SI" dirty="0"/>
              <a:t>  3.1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Single field uniform optimization</a:t>
            </a:r>
          </a:p>
          <a:p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32" y="1916832"/>
            <a:ext cx="4373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92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– Normal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700808"/>
            <a:ext cx="6642117" cy="44428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10 dose calculations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Without motion, static (2x)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without compensation, 4D-interplay (4x)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With motion, with compensation, 4D-rescanning (4x)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7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1944216" cy="16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811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16832"/>
            <a:ext cx="2080796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83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787793"/>
            <a:ext cx="3909454" cy="308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12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36" y="1805999"/>
            <a:ext cx="3909454" cy="32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Intensity modulated particle therapy optimization for multiple targets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3" y="2636993"/>
            <a:ext cx="4104756" cy="2231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636912"/>
            <a:ext cx="4105053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7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15989598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patients, 2</a:t>
            </a:r>
            <a:r>
              <a:rPr lang="sl-SI" dirty="0"/>
              <a:t>4</a:t>
            </a:r>
            <a:r>
              <a:rPr lang="en-US" dirty="0"/>
              <a:t> tumors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volume: 4.1 cm</a:t>
            </a:r>
            <a:r>
              <a:rPr lang="sl-SI" baseline="30000" dirty="0"/>
              <a:t>3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Average tumor motion: 5.9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Two optimizations: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ITV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4D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943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Data</a:t>
            </a:r>
            <a:r>
              <a:rPr lang="sl-SI" dirty="0"/>
              <a:t> - Complex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584" y="1916832"/>
            <a:ext cx="5616624" cy="42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SBRT single treatment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8 dose calculation per patient: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r>
              <a:rPr lang="sl-SI" dirty="0"/>
              <a:t>2 optimizations, each 4 breathing patterns</a:t>
            </a:r>
          </a:p>
          <a:p>
            <a:pPr marL="522288" lvl="1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Dose escalation for 3 patients to 1 x 24Gy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12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Materials &amp;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26776020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</a:t>
            </a:r>
            <a:endParaRPr lang="de-D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2" b="49948"/>
          <a:stretch/>
        </p:blipFill>
        <p:spPr>
          <a:xfrm>
            <a:off x="1187624" y="1341890"/>
            <a:ext cx="6215924" cy="24618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50000" r="33463"/>
          <a:stretch/>
        </p:blipFill>
        <p:spPr>
          <a:xfrm>
            <a:off x="1403648" y="3946674"/>
            <a:ext cx="6165920" cy="26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244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Tumor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" y="1619250"/>
            <a:ext cx="6340095" cy="4479925"/>
          </a:xfrm>
        </p:spPr>
      </p:pic>
      <p:sp>
        <p:nvSpPr>
          <p:cNvPr id="5" name="Rectangle 4"/>
          <p:cNvSpPr/>
          <p:nvPr/>
        </p:nvSpPr>
        <p:spPr>
          <a:xfrm>
            <a:off x="539552" y="1619250"/>
            <a:ext cx="3960440" cy="4402038"/>
          </a:xfrm>
          <a:prstGeom prst="rect">
            <a:avLst/>
          </a:prstGeom>
          <a:solidFill>
            <a:srgbClr val="FDCA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8749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Cases- OAR Irradiation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5894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Normal cases – OAR Irradiation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" y="1619250"/>
            <a:ext cx="6417647" cy="4479925"/>
          </a:xfrm>
        </p:spPr>
      </p:pic>
    </p:spTree>
    <p:extLst>
      <p:ext uri="{BB962C8B-B14F-4D97-AF65-F5344CB8AC3E}">
        <p14:creationId xmlns:p14="http://schemas.microsoft.com/office/powerpoint/2010/main" val="41990610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(show just PT and SBRT)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83" y="1619250"/>
            <a:ext cx="4541834" cy="4479925"/>
          </a:xfrm>
        </p:spPr>
      </p:pic>
    </p:spTree>
    <p:extLst>
      <p:ext uri="{BB962C8B-B14F-4D97-AF65-F5344CB8AC3E}">
        <p14:creationId xmlns:p14="http://schemas.microsoft.com/office/powerpoint/2010/main" val="26930706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Tumor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8986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- OAR Irradiation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5603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6412"/>
            <a:ext cx="6350000" cy="4165600"/>
          </a:xfrm>
        </p:spPr>
      </p:pic>
      <p:sp>
        <p:nvSpPr>
          <p:cNvPr id="5" name="Oval 4"/>
          <p:cNvSpPr/>
          <p:nvPr/>
        </p:nvSpPr>
        <p:spPr>
          <a:xfrm>
            <a:off x="4788024" y="2953544"/>
            <a:ext cx="1944216" cy="360040"/>
          </a:xfrm>
          <a:prstGeom prst="ellipse">
            <a:avLst/>
          </a:prstGeom>
          <a:noFill/>
          <a:ln>
            <a:solidFill>
              <a:srgbClr val="FDC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779912" y="3133564"/>
            <a:ext cx="1008112" cy="180020"/>
          </a:xfrm>
          <a:prstGeom prst="straightConnector1">
            <a:avLst/>
          </a:prstGeom>
          <a:ln w="38100">
            <a:solidFill>
              <a:srgbClr val="FDCA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84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Complex Cases – dose escalation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598156" cy="3456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64904"/>
            <a:ext cx="4030036" cy="20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9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Clinical Trial RTOG 0617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9" t="30575" r="19878" b="26375"/>
          <a:stretch/>
        </p:blipFill>
        <p:spPr>
          <a:xfrm>
            <a:off x="358775" y="2060848"/>
            <a:ext cx="8329976" cy="33814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544" y="3645024"/>
            <a:ext cx="7920880" cy="21602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76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Conclusions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the same dose to tumors as SBRT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delivers significantely less dose to normal tissue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PT could deliver full ablative dose in single fraction, where SBRT could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b="1" dirty="0"/>
              <a:t>PT should be considered as a treamtent modality for lung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323049299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Outlook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Phase III Randomized Trial Comparing Overall Survival After Photon Versus Proton Chemoradiotherapy for Inoperable Stage II-IIIB NSCLC</a:t>
            </a:r>
            <a:r>
              <a:rPr lang="sl-SI" dirty="0"/>
              <a:t> (RTOG 1308), started in 2014, passive scattering proton therapy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dirty="0"/>
              <a:t>First lung cancer patients treated with active scanning carbon-ions at NIRS, Chiba (Japan)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/>
              <a:t>Löwe?</a:t>
            </a: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13115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Acknowledgments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9" y="1556792"/>
            <a:ext cx="2051759" cy="2817112"/>
          </a:xfrm>
        </p:spPr>
        <p:txBody>
          <a:bodyPr/>
          <a:lstStyle/>
          <a:p>
            <a:pPr algn="ctr"/>
            <a:r>
              <a:rPr lang="sl-SI" b="1" dirty="0"/>
              <a:t>GSI</a:t>
            </a:r>
          </a:p>
          <a:p>
            <a:r>
              <a:rPr lang="sl-SI" dirty="0"/>
              <a:t>C. Graeff</a:t>
            </a:r>
          </a:p>
          <a:p>
            <a:r>
              <a:rPr lang="sl-SI" dirty="0"/>
              <a:t>M. Durante</a:t>
            </a:r>
          </a:p>
          <a:p>
            <a:pPr marL="0" indent="0"/>
            <a:r>
              <a:rPr lang="sl-SI" dirty="0"/>
              <a:t>A. Eichorn</a:t>
            </a:r>
          </a:p>
          <a:p>
            <a:pPr marL="0" indent="0"/>
            <a:r>
              <a:rPr lang="sl-SI" dirty="0"/>
              <a:t>M. Prall</a:t>
            </a:r>
          </a:p>
          <a:p>
            <a:pPr marL="0" indent="0"/>
            <a:r>
              <a:rPr lang="sl-SI" dirty="0"/>
              <a:t>S. Hild </a:t>
            </a:r>
          </a:p>
          <a:p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48117" y="2204864"/>
            <a:ext cx="1728192" cy="245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FC</a:t>
            </a:r>
            <a:endParaRPr lang="sl-SI" kern="0" dirty="0"/>
          </a:p>
          <a:p>
            <a:r>
              <a:rPr lang="sl-SI" kern="0" dirty="0"/>
              <a:t>J. Stroom</a:t>
            </a:r>
          </a:p>
          <a:p>
            <a:r>
              <a:rPr lang="sl-SI" kern="0" dirty="0"/>
              <a:t>C. Greco</a:t>
            </a:r>
          </a:p>
          <a:p>
            <a:r>
              <a:rPr lang="sl-SI" kern="0" dirty="0"/>
              <a:t>N. Pimentel</a:t>
            </a:r>
          </a:p>
          <a:p>
            <a:r>
              <a:rPr lang="sl-SI" kern="0" dirty="0"/>
              <a:t>S. Vierra</a:t>
            </a:r>
            <a:endParaRPr lang="de-DE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156176" y="3068960"/>
            <a:ext cx="230677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sl-SI" b="1" kern="0" dirty="0"/>
              <a:t>UK Erlangen</a:t>
            </a:r>
          </a:p>
          <a:p>
            <a:r>
              <a:rPr lang="sl-SI" kern="0" dirty="0"/>
              <a:t>C. Bert</a:t>
            </a:r>
          </a:p>
          <a:p>
            <a:r>
              <a:rPr lang="sl-SI" kern="0" dirty="0"/>
              <a:t>T. Brandt</a:t>
            </a:r>
          </a:p>
          <a:p>
            <a:r>
              <a:rPr lang="sl-SI" kern="0" dirty="0"/>
              <a:t>J. Wölfelschneider</a:t>
            </a:r>
            <a:endParaRPr lang="de-DE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17085"/>
            <a:ext cx="3031930" cy="965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094808"/>
            <a:ext cx="2714215" cy="792088"/>
          </a:xfrm>
          <a:prstGeom prst="rect">
            <a:avLst/>
          </a:prstGeom>
        </p:spPr>
      </p:pic>
      <p:pic>
        <p:nvPicPr>
          <p:cNvPr id="1026" name="Picture 2" descr="http://www.neuroonkologie.de/files/studycenters/14-universitaetsklinikum-erlang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517232"/>
            <a:ext cx="2562598" cy="6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23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Stereotactic Body Radiation Treatment (SBRT)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9" descr="details  10372_with_logo_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054881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41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3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1014294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1" y="2092901"/>
            <a:ext cx="4135438" cy="3064291"/>
          </a:xfrm>
        </p:spPr>
      </p:pic>
      <p:pic>
        <p:nvPicPr>
          <p:cNvPr id="6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115251"/>
            <a:ext cx="4105275" cy="3041941"/>
          </a:xfr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968167" y="3789040"/>
            <a:ext cx="2971985" cy="2448165"/>
            <a:chOff x="4716014" y="2846577"/>
            <a:chExt cx="3948723" cy="2886680"/>
          </a:xfrm>
        </p:grpSpPr>
        <p:pic>
          <p:nvPicPr>
            <p:cNvPr id="8" name="Picture 3" descr="IonsX_DDD2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47036" y="2315555"/>
              <a:ext cx="2886680" cy="39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5161703" y="3145825"/>
              <a:ext cx="3313890" cy="1544137"/>
              <a:chOff x="2247900" y="1774973"/>
              <a:chExt cx="5195888" cy="2612085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3343006" y="3918745"/>
                <a:ext cx="850508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FF3300"/>
                    </a:solidFill>
                  </a:rPr>
                  <a:t>p+</a:t>
                </a:r>
                <a:endParaRPr lang="en-US" altLang="de-DE" sz="1400" dirty="0">
                  <a:solidFill>
                    <a:srgbClr val="FF3300"/>
                  </a:solidFill>
                </a:endParaRPr>
              </a:p>
            </p:txBody>
          </p:sp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3768260" y="1774973"/>
                <a:ext cx="61198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marL="285750" indent="-285750" eaLnBrk="0" hangingPunct="0">
                  <a:spcBef>
                    <a:spcPts val="550"/>
                  </a:spcBef>
                  <a:defRPr sz="22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1pPr>
                <a:lvl2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2pPr>
                <a:lvl3pPr eaLnBrk="0" hangingPunct="0">
                  <a:spcBef>
                    <a:spcPts val="450"/>
                  </a:spcBef>
                  <a:defRPr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3pPr>
                <a:lvl4pPr eaLnBrk="0" hangingPunct="0">
                  <a:spcBef>
                    <a:spcPts val="400"/>
                  </a:spcBef>
                  <a:defRPr sz="16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2000">
                    <a:solidFill>
                      <a:srgbClr val="000000"/>
                    </a:solidFill>
                    <a:latin typeface="Arial" pitchFamily="34" charset="0"/>
                    <a:ea typeface="Microsoft YaHei" pitchFamily="34" charset="-122"/>
                  </a:defRPr>
                </a:lvl9pPr>
              </a:lstStyle>
              <a:p>
                <a:pPr algn="ctr" defTabSz="914400" eaLnBrk="1" hangingPunct="1">
                  <a:spcBef>
                    <a:spcPct val="20000"/>
                  </a:spcBef>
                  <a:buClrTx/>
                  <a:buSzTx/>
                  <a:buFontTx/>
                  <a:buNone/>
                </a:pPr>
                <a:r>
                  <a:rPr lang="de-DE" altLang="de-DE" sz="1400" dirty="0">
                    <a:solidFill>
                      <a:srgbClr val="4616F4"/>
                    </a:solidFill>
                  </a:rPr>
                  <a:t>12C</a:t>
                </a:r>
                <a:endParaRPr lang="en-US" altLang="de-DE" sz="1400" dirty="0">
                  <a:solidFill>
                    <a:srgbClr val="4616F4"/>
                  </a:solidFill>
                </a:endParaRPr>
              </a:p>
            </p:txBody>
          </p:sp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247900" y="1817688"/>
                <a:ext cx="5195888" cy="2486025"/>
                <a:chOff x="2247900" y="1817688"/>
                <a:chExt cx="5195888" cy="2486025"/>
              </a:xfrm>
            </p:grpSpPr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846388" y="2619427"/>
                  <a:ext cx="785812" cy="3333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marL="285750" indent="-285750" eaLnBrk="0" hangingPunct="0">
                    <a:spcBef>
                      <a:spcPts val="550"/>
                    </a:spcBef>
                    <a:defRPr sz="22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1pPr>
                  <a:lvl2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2pPr>
                  <a:lvl3pPr eaLnBrk="0" hangingPunct="0">
                    <a:spcBef>
                      <a:spcPts val="450"/>
                    </a:spcBef>
                    <a:defRPr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3pPr>
                  <a:lvl4pPr eaLnBrk="0" hangingPunct="0">
                    <a:spcBef>
                      <a:spcPts val="400"/>
                    </a:spcBef>
                    <a:defRPr sz="16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4pPr>
                  <a:lvl5pPr eaLnBrk="0" hangingPunct="0">
                    <a:spcBef>
                      <a:spcPts val="500"/>
                    </a:spcBef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5pPr>
                  <a:lvl6pPr marL="25146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6pPr>
                  <a:lvl7pPr marL="29718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7pPr>
                  <a:lvl8pPr marL="34290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8pPr>
                  <a:lvl9pPr marL="3886200" indent="-2286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itchFamily="18" charset="0"/>
                    <a:defRPr sz="2000">
                      <a:solidFill>
                        <a:srgbClr val="000000"/>
                      </a:solidFill>
                      <a:latin typeface="Arial" pitchFamily="34" charset="0"/>
                      <a:ea typeface="Microsoft YaHei" pitchFamily="34" charset="-122"/>
                    </a:defRPr>
                  </a:lvl9pPr>
                </a:lstStyle>
                <a:p>
                  <a:pPr algn="ctr" defTabSz="914400" eaLnBrk="1" hangingPunct="1">
                    <a:spcBef>
                      <a:spcPct val="20000"/>
                    </a:spcBef>
                    <a:buClrTx/>
                    <a:buSzTx/>
                    <a:buFontTx/>
                    <a:buNone/>
                  </a:pPr>
                  <a:r>
                    <a:rPr lang="de-DE" altLang="de-DE" sz="1400">
                      <a:solidFill>
                        <a:srgbClr val="00CC00"/>
                      </a:solidFill>
                    </a:rPr>
                    <a:t>photons</a:t>
                  </a:r>
                  <a:endParaRPr lang="en-US" altLang="de-DE" sz="1400">
                    <a:solidFill>
                      <a:srgbClr val="00CC00"/>
                    </a:solidFill>
                  </a:endParaRPr>
                </a:p>
              </p:txBody>
            </p:sp>
            <p:grpSp>
              <p:nvGrpSpPr>
                <p:cNvPr id="14" name="Group 85"/>
                <p:cNvGrpSpPr>
                  <a:grpSpLocks/>
                </p:cNvGrpSpPr>
                <p:nvPr/>
              </p:nvGrpSpPr>
              <p:grpSpPr bwMode="auto">
                <a:xfrm>
                  <a:off x="2247900" y="1817688"/>
                  <a:ext cx="5195888" cy="2486025"/>
                  <a:chOff x="2247900" y="1817688"/>
                  <a:chExt cx="5195888" cy="2486025"/>
                </a:xfrm>
              </p:grpSpPr>
              <p:sp>
                <p:nvSpPr>
                  <p:cNvPr id="15" name="Freeform 21"/>
                  <p:cNvSpPr>
                    <a:spLocks/>
                  </p:cNvSpPr>
                  <p:nvPr/>
                </p:nvSpPr>
                <p:spPr bwMode="auto">
                  <a:xfrm>
                    <a:off x="2247900" y="2936875"/>
                    <a:ext cx="107950" cy="1366838"/>
                  </a:xfrm>
                  <a:custGeom>
                    <a:avLst/>
                    <a:gdLst>
                      <a:gd name="T0" fmla="*/ 0 w 107577"/>
                      <a:gd name="T1" fmla="*/ 1373644 h 1366221"/>
                      <a:gd name="T2" fmla="*/ 112139 w 107577"/>
                      <a:gd name="T3" fmla="*/ 0 h 1366221"/>
                      <a:gd name="T4" fmla="*/ 112139 w 107577"/>
                      <a:gd name="T5" fmla="*/ 0 h 13662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7577" h="1366221">
                        <a:moveTo>
                          <a:pt x="0" y="1366221"/>
                        </a:moveTo>
                        <a:lnTo>
                          <a:pt x="107577" y="0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 22"/>
                  <p:cNvSpPr>
                    <a:spLocks/>
                  </p:cNvSpPr>
                  <p:nvPr/>
                </p:nvSpPr>
                <p:spPr bwMode="auto">
                  <a:xfrm>
                    <a:off x="3132138" y="1990725"/>
                    <a:ext cx="1000125" cy="639763"/>
                  </a:xfrm>
                  <a:custGeom>
                    <a:avLst/>
                    <a:gdLst>
                      <a:gd name="T0" fmla="*/ 0 w 1000461"/>
                      <a:gd name="T1" fmla="*/ 0 h 688489"/>
                      <a:gd name="T2" fmla="*/ 953580 w 1000461"/>
                      <a:gd name="T3" fmla="*/ 252938 h 688489"/>
                      <a:gd name="T4" fmla="*/ 953580 w 1000461"/>
                      <a:gd name="T5" fmla="*/ 252938 h 688489"/>
                      <a:gd name="T6" fmla="*/ 932152 w 1000461"/>
                      <a:gd name="T7" fmla="*/ 252938 h 688489"/>
                      <a:gd name="T8" fmla="*/ 996436 w 1000461"/>
                      <a:gd name="T9" fmla="*/ 265378 h 6884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0461" h="688489">
                        <a:moveTo>
                          <a:pt x="0" y="0"/>
                        </a:moveTo>
                        <a:lnTo>
                          <a:pt x="957431" y="656216"/>
                        </a:lnTo>
                        <a:cubicBezTo>
                          <a:pt x="953845" y="656216"/>
                          <a:pt x="928744" y="650837"/>
                          <a:pt x="935916" y="656216"/>
                        </a:cubicBezTo>
                        <a:cubicBezTo>
                          <a:pt x="943088" y="661595"/>
                          <a:pt x="971774" y="675042"/>
                          <a:pt x="1000461" y="688489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23"/>
                  <p:cNvSpPr>
                    <a:spLocks/>
                  </p:cNvSpPr>
                  <p:nvPr/>
                </p:nvSpPr>
                <p:spPr bwMode="auto">
                  <a:xfrm>
                    <a:off x="4132263" y="2630488"/>
                    <a:ext cx="590550" cy="381000"/>
                  </a:xfrm>
                  <a:custGeom>
                    <a:avLst/>
                    <a:gdLst>
                      <a:gd name="T0" fmla="*/ 0 w 570155"/>
                      <a:gd name="T1" fmla="*/ 0 h 344245"/>
                      <a:gd name="T2" fmla="*/ 900001 w 570155"/>
                      <a:gd name="T3" fmla="*/ 1289309 h 344245"/>
                      <a:gd name="T4" fmla="*/ 900001 w 570155"/>
                      <a:gd name="T5" fmla="*/ 1289309 h 344245"/>
                      <a:gd name="T6" fmla="*/ 900001 w 570155"/>
                      <a:gd name="T7" fmla="*/ 1289309 h 344245"/>
                      <a:gd name="T8" fmla="*/ 900001 w 570155"/>
                      <a:gd name="T9" fmla="*/ 1289309 h 3442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70155" h="344245">
                        <a:moveTo>
                          <a:pt x="0" y="0"/>
                        </a:moveTo>
                        <a:lnTo>
                          <a:pt x="570155" y="344245"/>
                        </a:ln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 24"/>
                  <p:cNvSpPr>
                    <a:spLocks/>
                  </p:cNvSpPr>
                  <p:nvPr/>
                </p:nvSpPr>
                <p:spPr bwMode="auto">
                  <a:xfrm>
                    <a:off x="4808538" y="3055938"/>
                    <a:ext cx="2635250" cy="1096962"/>
                  </a:xfrm>
                  <a:custGeom>
                    <a:avLst/>
                    <a:gdLst>
                      <a:gd name="T0" fmla="*/ 0 w 2635624"/>
                      <a:gd name="T1" fmla="*/ 0 h 1097280"/>
                      <a:gd name="T2" fmla="*/ 1213550 w 2635624"/>
                      <a:gd name="T3" fmla="*/ 621776 h 1097280"/>
                      <a:gd name="T4" fmla="*/ 2631138 w 2635624"/>
                      <a:gd name="T5" fmla="*/ 1093470 h 1097280"/>
                      <a:gd name="T6" fmla="*/ 2631138 w 2635624"/>
                      <a:gd name="T7" fmla="*/ 1093470 h 10972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35624" h="1097280">
                        <a:moveTo>
                          <a:pt x="0" y="0"/>
                        </a:moveTo>
                        <a:cubicBezTo>
                          <a:pt x="388171" y="220531"/>
                          <a:pt x="776343" y="441063"/>
                          <a:pt x="1215614" y="623943"/>
                        </a:cubicBezTo>
                        <a:cubicBezTo>
                          <a:pt x="1654885" y="806823"/>
                          <a:pt x="2635624" y="1097280"/>
                          <a:pt x="2635624" y="1097280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25"/>
                  <p:cNvSpPr>
                    <a:spLocks/>
                  </p:cNvSpPr>
                  <p:nvPr/>
                </p:nvSpPr>
                <p:spPr bwMode="auto">
                  <a:xfrm>
                    <a:off x="2355850" y="1817688"/>
                    <a:ext cx="806450" cy="1119187"/>
                  </a:xfrm>
                  <a:custGeom>
                    <a:avLst/>
                    <a:gdLst>
                      <a:gd name="T0" fmla="*/ 0 w 806823"/>
                      <a:gd name="T1" fmla="*/ 1587485 h 1087069"/>
                      <a:gd name="T2" fmla="*/ 192568 w 806823"/>
                      <a:gd name="T3" fmla="*/ 252155 h 1087069"/>
                      <a:gd name="T4" fmla="*/ 438622 w 806823"/>
                      <a:gd name="T5" fmla="*/ 798 h 1087069"/>
                      <a:gd name="T6" fmla="*/ 802359 w 806823"/>
                      <a:gd name="T7" fmla="*/ 267864 h 1087069"/>
                      <a:gd name="T8" fmla="*/ 802359 w 806823"/>
                      <a:gd name="T9" fmla="*/ 267864 h 10870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6823" h="1087069">
                        <a:moveTo>
                          <a:pt x="0" y="1087069"/>
                        </a:moveTo>
                        <a:cubicBezTo>
                          <a:pt x="60063" y="720412"/>
                          <a:pt x="120127" y="353756"/>
                          <a:pt x="193637" y="172669"/>
                        </a:cubicBezTo>
                        <a:cubicBezTo>
                          <a:pt x="267148" y="-8418"/>
                          <a:pt x="338865" y="-1247"/>
                          <a:pt x="441063" y="546"/>
                        </a:cubicBezTo>
                        <a:cubicBezTo>
                          <a:pt x="543261" y="2339"/>
                          <a:pt x="806823" y="183426"/>
                          <a:pt x="806823" y="183426"/>
                        </a:cubicBezTo>
                      </a:path>
                    </a:pathLst>
                  </a:custGeom>
                  <a:noFill/>
                  <a:ln w="57150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5" name="TextBox 24"/>
          <p:cNvSpPr txBox="1"/>
          <p:nvPr/>
        </p:nvSpPr>
        <p:spPr>
          <a:xfrm>
            <a:off x="134528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7793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12</a:t>
            </a:r>
            <a:r>
              <a:rPr lang="en-US" dirty="0"/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03612" y="1700808"/>
            <a:ext cx="24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LEGENDA!</a:t>
            </a:r>
          </a:p>
        </p:txBody>
      </p:sp>
    </p:spTree>
    <p:extLst>
      <p:ext uri="{BB962C8B-B14F-4D97-AF65-F5344CB8AC3E}">
        <p14:creationId xmlns:p14="http://schemas.microsoft.com/office/powerpoint/2010/main" val="2158604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</p:spTree>
    <p:extLst>
      <p:ext uri="{BB962C8B-B14F-4D97-AF65-F5344CB8AC3E}">
        <p14:creationId xmlns:p14="http://schemas.microsoft.com/office/powerpoint/2010/main" val="907414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 Raster scanning</a:t>
            </a:r>
          </a:p>
          <a:p>
            <a:r>
              <a:rPr lang="en-US" dirty="0"/>
              <a:t>PT Bragg peak</a:t>
            </a:r>
          </a:p>
          <a:p>
            <a:r>
              <a:rPr lang="en-US" dirty="0"/>
              <a:t>PT range changes &amp; interplay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8" y="1628800"/>
            <a:ext cx="2764297" cy="3102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hteck 2"/>
          <p:cNvSpPr/>
          <p:nvPr/>
        </p:nvSpPr>
        <p:spPr>
          <a:xfrm>
            <a:off x="6480811" y="4731362"/>
            <a:ext cx="2375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 err="1"/>
              <a:t>Courtesy</a:t>
            </a:r>
            <a:r>
              <a:rPr lang="it-IT" sz="1600" dirty="0"/>
              <a:t> M. </a:t>
            </a:r>
            <a:r>
              <a:rPr lang="it-IT" sz="1600" dirty="0" err="1"/>
              <a:t>Söhn</a:t>
            </a:r>
            <a:r>
              <a:rPr lang="it-IT" sz="1600" dirty="0"/>
              <a:t>, LMU</a:t>
            </a:r>
          </a:p>
        </p:txBody>
      </p:sp>
    </p:spTree>
    <p:extLst>
      <p:ext uri="{BB962C8B-B14F-4D97-AF65-F5344CB8AC3E}">
        <p14:creationId xmlns:p14="http://schemas.microsoft.com/office/powerpoint/2010/main" val="386763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äsentationsvorlage_BWL9">
  <a:themeElements>
    <a:clrScheme name="v1_TUD_Präsentation_rot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TU_Präsentation_2010</Template>
  <TotalTime>0</TotalTime>
  <Words>495</Words>
  <Application>Microsoft Office PowerPoint</Application>
  <PresentationFormat>On-screen Show (4:3)</PresentationFormat>
  <Paragraphs>120</Paragraphs>
  <Slides>34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Microsoft YaHei</vt:lpstr>
      <vt:lpstr>Arial</vt:lpstr>
      <vt:lpstr>Calibri</vt:lpstr>
      <vt:lpstr>Tahoma</vt:lpstr>
      <vt:lpstr>Wingdings</vt:lpstr>
      <vt:lpstr>Präsentationsvorlage_BWL9</vt:lpstr>
      <vt:lpstr>In Silico Comparison of Photons versus Carbon Ions in Single Fraction Therapy of Lung Cancer</vt:lpstr>
      <vt:lpstr>Outline</vt:lpstr>
      <vt:lpstr>Introduction</vt:lpstr>
      <vt:lpstr>Stereotactic Body Radiation Treatment (SBRT)</vt:lpstr>
      <vt:lpstr>Introduction</vt:lpstr>
      <vt:lpstr>Introduction</vt:lpstr>
      <vt:lpstr>Introduction</vt:lpstr>
      <vt:lpstr>Introduction</vt:lpstr>
      <vt:lpstr>Introduction</vt:lpstr>
      <vt:lpstr>Deformable Image Registration</vt:lpstr>
      <vt:lpstr>Deformable Image Registration Quality Assurance</vt:lpstr>
      <vt:lpstr>Outline</vt:lpstr>
      <vt:lpstr>Patient Data</vt:lpstr>
      <vt:lpstr>Patient Data – Normal Cases</vt:lpstr>
      <vt:lpstr>Patient Data – Normal Cases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Intensity modulated particle therapy optimization for multiple targets</vt:lpstr>
      <vt:lpstr>Patient Data - Complex Cases</vt:lpstr>
      <vt:lpstr>Patient Data - Complex Cases</vt:lpstr>
      <vt:lpstr>Outline</vt:lpstr>
      <vt:lpstr>Normal Cases</vt:lpstr>
      <vt:lpstr>Normal cases – Tumor Irradiation</vt:lpstr>
      <vt:lpstr>Normal Cases- OAR Irradiation</vt:lpstr>
      <vt:lpstr>Normal cases – OAR Irradiation</vt:lpstr>
      <vt:lpstr>Complex Cases (show just PT and SBRT)</vt:lpstr>
      <vt:lpstr>Complex Cases - Tumor Irradiation</vt:lpstr>
      <vt:lpstr>Complex Cases - OAR Irradiation</vt:lpstr>
      <vt:lpstr>Complex Cases – dose escalation</vt:lpstr>
      <vt:lpstr>Clinical Trial RTOG 0617</vt:lpstr>
      <vt:lpstr>Conclusions</vt:lpstr>
      <vt:lpstr>Outlook</vt:lpstr>
      <vt:lpstr>Acknowledgments</vt:lpstr>
    </vt:vector>
  </TitlesOfParts>
  <Company>GSI Helmholzzentrum für Schwerionenforschung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Anderle</dc:creator>
  <cp:lastModifiedBy>Kristjan Anderle</cp:lastModifiedBy>
  <cp:revision>175</cp:revision>
  <dcterms:created xsi:type="dcterms:W3CDTF">2013-05-10T13:39:42Z</dcterms:created>
  <dcterms:modified xsi:type="dcterms:W3CDTF">2016-06-16T17:29:36Z</dcterms:modified>
</cp:coreProperties>
</file>